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9"/>
  </p:notesMasterIdLst>
  <p:sldIdLst>
    <p:sldId id="258" r:id="rId2"/>
    <p:sldId id="257" r:id="rId3"/>
    <p:sldId id="280" r:id="rId4"/>
    <p:sldId id="264" r:id="rId5"/>
    <p:sldId id="281" r:id="rId6"/>
    <p:sldId id="273" r:id="rId7"/>
    <p:sldId id="269" r:id="rId8"/>
    <p:sldId id="282" r:id="rId9"/>
    <p:sldId id="284" r:id="rId10"/>
    <p:sldId id="285" r:id="rId11"/>
    <p:sldId id="272" r:id="rId12"/>
    <p:sldId id="274" r:id="rId13"/>
    <p:sldId id="275" r:id="rId14"/>
    <p:sldId id="276" r:id="rId15"/>
    <p:sldId id="277" r:id="rId16"/>
    <p:sldId id="278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04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D5BAB-E703-44E9-A2EA-65FB70BEAB48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7C21C-1FD1-4E72-991C-93EC72070E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36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C21C-1FD1-4E72-991C-93EC72070E2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3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EA66-CB2B-40AF-90AD-378C88A1AA61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D87E-50AA-4203-B7A9-54871FAC8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EA66-CB2B-40AF-90AD-378C88A1AA61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D87E-50AA-4203-B7A9-54871FAC8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EA66-CB2B-40AF-90AD-378C88A1AA61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D87E-50AA-4203-B7A9-54871FAC8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09F54-6906-4BAC-B66B-8198C75CF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19580"/>
      </p:ext>
    </p:extLst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EA66-CB2B-40AF-90AD-378C88A1AA61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D87E-50AA-4203-B7A9-54871FAC8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EA66-CB2B-40AF-90AD-378C88A1AA61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D87E-50AA-4203-B7A9-54871FAC8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EA66-CB2B-40AF-90AD-378C88A1AA61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D87E-50AA-4203-B7A9-54871FAC8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EA66-CB2B-40AF-90AD-378C88A1AA61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D87E-50AA-4203-B7A9-54871FAC8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EA66-CB2B-40AF-90AD-378C88A1AA61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D87E-50AA-4203-B7A9-54871FAC8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EA66-CB2B-40AF-90AD-378C88A1AA61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D87E-50AA-4203-B7A9-54871FAC8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EA66-CB2B-40AF-90AD-378C88A1AA61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D87E-50AA-4203-B7A9-54871FAC8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EA66-CB2B-40AF-90AD-378C88A1AA61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D87E-50AA-4203-B7A9-54871FAC8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8EA66-CB2B-40AF-90AD-378C88A1AA61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8D87E-50AA-4203-B7A9-54871FAC8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6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1219200"/>
            <a:ext cx="4619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2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524000" y="2667000"/>
            <a:ext cx="73152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FE0000"/>
                </a:solidFill>
                <a:latin typeface="Times New Roman" pitchFamily="18" charset="0"/>
              </a:rPr>
              <a:t>Tuần</a:t>
            </a:r>
            <a:r>
              <a:rPr lang="en-US" altLang="en-US" sz="3600" b="1" dirty="0" smtClean="0">
                <a:solidFill>
                  <a:srgbClr val="FE0000"/>
                </a:solidFill>
                <a:latin typeface="Times New Roman" pitchFamily="18" charset="0"/>
              </a:rPr>
              <a:t> 1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FE0000"/>
                </a:solidFill>
                <a:latin typeface="Times New Roman" pitchFamily="18" charset="0"/>
              </a:rPr>
              <a:t>Chủ</a:t>
            </a:r>
            <a:r>
              <a:rPr lang="en-US" altLang="en-US" sz="3600" b="1" dirty="0" smtClean="0">
                <a:solidFill>
                  <a:srgbClr val="FE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E0000"/>
                </a:solidFill>
                <a:latin typeface="Times New Roman" pitchFamily="18" charset="0"/>
              </a:rPr>
              <a:t>điểm</a:t>
            </a:r>
            <a:r>
              <a:rPr lang="en-US" altLang="en-US" sz="3600" b="1" dirty="0" smtClean="0">
                <a:solidFill>
                  <a:srgbClr val="FE0000"/>
                </a:solidFill>
                <a:latin typeface="Times New Roman" pitchFamily="18" charset="0"/>
              </a:rPr>
              <a:t>: </a:t>
            </a:r>
            <a:r>
              <a:rPr lang="en-US" altLang="en-US" sz="3600" b="1" dirty="0" err="1" smtClean="0">
                <a:solidFill>
                  <a:srgbClr val="FE0000"/>
                </a:solidFill>
                <a:latin typeface="Times New Roman" pitchFamily="18" charset="0"/>
              </a:rPr>
              <a:t>Em</a:t>
            </a:r>
            <a:r>
              <a:rPr lang="en-US" altLang="en-US" sz="3600" b="1" dirty="0" smtClean="0">
                <a:solidFill>
                  <a:srgbClr val="FE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E0000"/>
                </a:solidFill>
                <a:latin typeface="Times New Roman" pitchFamily="18" charset="0"/>
              </a:rPr>
              <a:t>là</a:t>
            </a:r>
            <a:r>
              <a:rPr lang="en-US" altLang="en-US" sz="3600" b="1" dirty="0" smtClean="0">
                <a:solidFill>
                  <a:srgbClr val="FE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E0000"/>
                </a:solidFill>
                <a:latin typeface="Times New Roman" pitchFamily="18" charset="0"/>
              </a:rPr>
              <a:t>học</a:t>
            </a:r>
            <a:r>
              <a:rPr lang="en-US" altLang="en-US" sz="3600" b="1" dirty="0" smtClean="0">
                <a:solidFill>
                  <a:srgbClr val="FE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E0000"/>
                </a:solidFill>
                <a:latin typeface="Times New Roman" pitchFamily="18" charset="0"/>
              </a:rPr>
              <a:t>sinh</a:t>
            </a:r>
            <a:endParaRPr lang="en-US" altLang="en-US" sz="3600" b="1" dirty="0" smtClean="0">
              <a:solidFill>
                <a:srgbClr val="FE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FE0000"/>
                </a:solidFill>
                <a:latin typeface="Times New Roman" pitchFamily="18" charset="0"/>
              </a:rPr>
              <a:t>Nội</a:t>
            </a:r>
            <a:r>
              <a:rPr lang="en-US" altLang="en-US" sz="3600" b="1" dirty="0" smtClean="0">
                <a:solidFill>
                  <a:srgbClr val="FE0000"/>
                </a:solidFill>
                <a:latin typeface="Times New Roman" pitchFamily="18" charset="0"/>
              </a:rPr>
              <a:t> dung: </a:t>
            </a:r>
            <a:r>
              <a:rPr lang="en-US" altLang="en-US" sz="3600" b="1" dirty="0" err="1" smtClean="0">
                <a:solidFill>
                  <a:srgbClr val="FE0000"/>
                </a:solidFill>
                <a:latin typeface="Times New Roman" pitchFamily="18" charset="0"/>
              </a:rPr>
              <a:t>Từ</a:t>
            </a:r>
            <a:r>
              <a:rPr lang="en-US" altLang="en-US" sz="3600" b="1" dirty="0" smtClean="0">
                <a:solidFill>
                  <a:srgbClr val="FE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E0000"/>
                </a:solidFill>
                <a:latin typeface="Times New Roman" pitchFamily="18" charset="0"/>
              </a:rPr>
              <a:t>và</a:t>
            </a:r>
            <a:r>
              <a:rPr lang="en-US" altLang="en-US" sz="3600" b="1" dirty="0" smtClean="0">
                <a:solidFill>
                  <a:srgbClr val="FE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E0000"/>
                </a:solidFill>
                <a:latin typeface="Times New Roman" pitchFamily="18" charset="0"/>
              </a:rPr>
              <a:t>câu</a:t>
            </a:r>
            <a:endParaRPr lang="en-US" altLang="en-US" sz="3600" b="1" i="1" dirty="0">
              <a:solidFill>
                <a:srgbClr val="FE0000"/>
              </a:solidFill>
              <a:latin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284720" y="0"/>
            <a:ext cx="185928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2 tập 1 trang 8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31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6200" y="15240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4014" y="2438400"/>
            <a:ext cx="3495585" cy="36366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45772" y="2590800"/>
            <a:ext cx="3617195" cy="342677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4094872" y="1970644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534464" y="1972992"/>
            <a:ext cx="914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69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66800" y="2362200"/>
            <a:ext cx="6019800" cy="3124200"/>
            <a:chOff x="914400" y="2667000"/>
            <a:chExt cx="6019800" cy="3124200"/>
          </a:xfrm>
        </p:grpSpPr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914400" y="2667000"/>
              <a:ext cx="6019800" cy="3124200"/>
            </a:xfrm>
            <a:prstGeom prst="horizontalScroll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600200" y="3397250"/>
              <a:ext cx="5105400" cy="946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smtClean="0">
                  <a:solidFill>
                    <a:srgbClr val="000066"/>
                  </a:solidFill>
                  <a:latin typeface="Times New Roman" pitchFamily="18" charset="0"/>
                </a:rPr>
                <a:t>- Tên </a:t>
              </a:r>
              <a:r>
                <a:rPr lang="en-US" altLang="en-US" sz="2800" b="1">
                  <a:solidFill>
                    <a:srgbClr val="000066"/>
                  </a:solidFill>
                  <a:latin typeface="Times New Roman" pitchFamily="18" charset="0"/>
                </a:rPr>
                <a:t>gọi của các vật, việc được gọi là </a:t>
              </a:r>
              <a:r>
                <a:rPr lang="en-US" altLang="en-US" sz="2800" b="1" i="1">
                  <a:solidFill>
                    <a:srgbClr val="000066"/>
                  </a:solidFill>
                  <a:latin typeface="Times New Roman" pitchFamily="18" charset="0"/>
                </a:rPr>
                <a:t>từ</a:t>
              </a:r>
              <a:r>
                <a:rPr lang="en-US" altLang="en-US" sz="2800" b="1">
                  <a:solidFill>
                    <a:srgbClr val="000066"/>
                  </a:solidFill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524000" y="4311650"/>
              <a:ext cx="5105400" cy="946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 smtClean="0">
                  <a:solidFill>
                    <a:srgbClr val="000066"/>
                  </a:solidFill>
                  <a:latin typeface="Times New Roman" pitchFamily="18" charset="0"/>
                </a:rPr>
                <a:t>- Ta </a:t>
              </a:r>
              <a:r>
                <a:rPr lang="en-US" altLang="en-US" sz="2800" b="1" dirty="0" err="1">
                  <a:solidFill>
                    <a:srgbClr val="000066"/>
                  </a:solidFill>
                  <a:latin typeface="Times New Roman" pitchFamily="18" charset="0"/>
                </a:rPr>
                <a:t>dùng</a:t>
              </a:r>
              <a:r>
                <a:rPr lang="en-US" altLang="en-US" sz="2800" b="1" dirty="0">
                  <a:solidFill>
                    <a:srgbClr val="000066"/>
                  </a:solidFill>
                  <a:latin typeface="Times New Roman" pitchFamily="18" charset="0"/>
                </a:rPr>
                <a:t> </a:t>
              </a:r>
              <a:r>
                <a:rPr lang="en-US" altLang="en-US" sz="2800" b="1" i="1" dirty="0" err="1">
                  <a:solidFill>
                    <a:srgbClr val="000066"/>
                  </a:solidFill>
                  <a:latin typeface="Times New Roman" pitchFamily="18" charset="0"/>
                </a:rPr>
                <a:t>từ</a:t>
              </a:r>
              <a:r>
                <a:rPr lang="en-US" altLang="en-US" sz="2800" b="1" i="1" dirty="0">
                  <a:solidFill>
                    <a:srgbClr val="000066"/>
                  </a:solidFill>
                  <a:latin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66"/>
                  </a:solidFill>
                  <a:latin typeface="Times New Roman" pitchFamily="18" charset="0"/>
                </a:rPr>
                <a:t>đặt</a:t>
              </a:r>
              <a:r>
                <a:rPr lang="en-US" altLang="en-US" sz="2800" b="1" dirty="0">
                  <a:solidFill>
                    <a:srgbClr val="000066"/>
                  </a:solidFill>
                  <a:latin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66"/>
                  </a:solidFill>
                  <a:latin typeface="Times New Roman" pitchFamily="18" charset="0"/>
                </a:rPr>
                <a:t>thành</a:t>
              </a:r>
              <a:r>
                <a:rPr lang="en-US" altLang="en-US" sz="2800" b="1" dirty="0">
                  <a:solidFill>
                    <a:srgbClr val="000066"/>
                  </a:solidFill>
                  <a:latin typeface="Times New Roman" pitchFamily="18" charset="0"/>
                </a:rPr>
                <a:t> </a:t>
              </a:r>
              <a:r>
                <a:rPr lang="en-US" altLang="en-US" sz="2800" b="1" i="1" dirty="0" err="1">
                  <a:solidFill>
                    <a:srgbClr val="000066"/>
                  </a:solidFill>
                  <a:latin typeface="Times New Roman" pitchFamily="18" charset="0"/>
                </a:rPr>
                <a:t>câu</a:t>
              </a:r>
              <a:r>
                <a:rPr lang="en-US" altLang="en-US" sz="2800" b="1" dirty="0">
                  <a:solidFill>
                    <a:srgbClr val="000066"/>
                  </a:solidFill>
                  <a:latin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66"/>
                  </a:solidFill>
                  <a:latin typeface="Times New Roman" pitchFamily="18" charset="0"/>
                </a:rPr>
                <a:t>để</a:t>
              </a:r>
              <a:r>
                <a:rPr lang="en-US" altLang="en-US" sz="2800" b="1" dirty="0">
                  <a:solidFill>
                    <a:srgbClr val="000066"/>
                  </a:solidFill>
                  <a:latin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66"/>
                  </a:solidFill>
                  <a:latin typeface="Times New Roman" pitchFamily="18" charset="0"/>
                </a:rPr>
                <a:t>trình</a:t>
              </a:r>
              <a:r>
                <a:rPr lang="en-US" altLang="en-US" sz="2800" b="1" dirty="0">
                  <a:solidFill>
                    <a:srgbClr val="000066"/>
                  </a:solidFill>
                  <a:latin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66"/>
                  </a:solidFill>
                  <a:latin typeface="Times New Roman" pitchFamily="18" charset="0"/>
                </a:rPr>
                <a:t>bày</a:t>
              </a:r>
              <a:r>
                <a:rPr lang="en-US" altLang="en-US" sz="2800" b="1" dirty="0">
                  <a:solidFill>
                    <a:srgbClr val="000066"/>
                  </a:solidFill>
                  <a:latin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66"/>
                  </a:solidFill>
                  <a:latin typeface="Times New Roman" pitchFamily="18" charset="0"/>
                </a:rPr>
                <a:t>một</a:t>
              </a:r>
              <a:r>
                <a:rPr lang="en-US" altLang="en-US" sz="2800" b="1" dirty="0">
                  <a:solidFill>
                    <a:srgbClr val="000066"/>
                  </a:solidFill>
                  <a:latin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66"/>
                  </a:solidFill>
                  <a:latin typeface="Times New Roman" pitchFamily="18" charset="0"/>
                </a:rPr>
                <a:t>sự</a:t>
              </a:r>
              <a:r>
                <a:rPr lang="en-US" altLang="en-US" sz="2800" b="1" dirty="0">
                  <a:solidFill>
                    <a:srgbClr val="000066"/>
                  </a:solidFill>
                  <a:latin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66"/>
                  </a:solidFill>
                  <a:latin typeface="Times New Roman" pitchFamily="18" charset="0"/>
                </a:rPr>
                <a:t>việc</a:t>
              </a:r>
              <a:r>
                <a:rPr lang="en-US" altLang="en-US" sz="2800" b="1" dirty="0">
                  <a:solidFill>
                    <a:srgbClr val="000066"/>
                  </a:solidFill>
                  <a:latin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169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nghe thính, đoán tài</a:t>
            </a:r>
            <a:endParaRPr lang="en-US" sz="4800" b="1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26400" y="1910002"/>
            <a:ext cx="2550200" cy="2301660"/>
            <a:chOff x="726400" y="1910002"/>
            <a:chExt cx="2550200" cy="2301660"/>
          </a:xfrm>
        </p:grpSpPr>
        <p:pic>
          <p:nvPicPr>
            <p:cNvPr id="7" name="Picture 6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400" y="1910002"/>
              <a:ext cx="2550200" cy="2301660"/>
            </a:xfrm>
            <a:prstGeom prst="rect">
              <a:avLst/>
            </a:prstGeom>
          </p:spPr>
        </p:pic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1600200" y="2645333"/>
              <a:ext cx="762001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i="1" smtClean="0">
                  <a:solidFill>
                    <a:srgbClr val="F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1</a:t>
              </a:r>
              <a:endParaRPr lang="en-US" altLang="en-US" sz="4800" b="1" i="1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437001" y="1761492"/>
            <a:ext cx="2550200" cy="2301660"/>
            <a:chOff x="3733800" y="1910002"/>
            <a:chExt cx="2550200" cy="2301660"/>
          </a:xfrm>
        </p:grpSpPr>
        <p:pic>
          <p:nvPicPr>
            <p:cNvPr id="13" name="Picture 12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1910002"/>
              <a:ext cx="2550200" cy="2301660"/>
            </a:xfrm>
            <a:prstGeom prst="rect">
              <a:avLst/>
            </a:prstGeom>
          </p:spPr>
        </p:pic>
        <p:sp>
          <p:nvSpPr>
            <p:cNvPr id="22" name="Text Box 6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627899" y="2571079"/>
              <a:ext cx="762001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i="1">
                  <a:solidFill>
                    <a:srgbClr val="F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2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477000" y="1910002"/>
            <a:ext cx="2550200" cy="2301660"/>
            <a:chOff x="6477000" y="1910002"/>
            <a:chExt cx="2550200" cy="2301660"/>
          </a:xfrm>
        </p:grpSpPr>
        <p:pic>
          <p:nvPicPr>
            <p:cNvPr id="15" name="Picture 14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0" y="1910002"/>
              <a:ext cx="2550200" cy="2301660"/>
            </a:xfrm>
            <a:prstGeom prst="rect">
              <a:avLst/>
            </a:prstGeom>
          </p:spPr>
        </p:pic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7371099" y="2605450"/>
              <a:ext cx="762001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i="1">
                  <a:solidFill>
                    <a:srgbClr val="F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3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838316" y="4343400"/>
            <a:ext cx="2550200" cy="2301660"/>
            <a:chOff x="3733800" y="1910002"/>
            <a:chExt cx="2550200" cy="2301660"/>
          </a:xfrm>
        </p:grpSpPr>
        <p:pic>
          <p:nvPicPr>
            <p:cNvPr id="30" name="Picture 29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1910002"/>
              <a:ext cx="2550200" cy="2301660"/>
            </a:xfrm>
            <a:prstGeom prst="rect">
              <a:avLst/>
            </a:prstGeom>
          </p:spPr>
        </p:pic>
        <p:sp>
          <p:nvSpPr>
            <p:cNvPr id="31" name="Text Box 6"/>
            <p:cNvSpPr txBox="1">
              <a:spLocks noChangeArrowheads="1"/>
            </p:cNvSpPr>
            <p:nvPr/>
          </p:nvSpPr>
          <p:spPr bwMode="auto">
            <a:xfrm>
              <a:off x="4627899" y="2571079"/>
              <a:ext cx="762001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i="1" smtClean="0">
                  <a:solidFill>
                    <a:srgbClr val="F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5</a:t>
              </a:r>
              <a:endParaRPr lang="en-US" altLang="en-US" sz="4800" b="1" i="1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947071" y="4343400"/>
            <a:ext cx="2550200" cy="2301660"/>
            <a:chOff x="3733800" y="1910002"/>
            <a:chExt cx="2550200" cy="2301660"/>
          </a:xfrm>
        </p:grpSpPr>
        <p:pic>
          <p:nvPicPr>
            <p:cNvPr id="33" name="Picture 32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1910002"/>
              <a:ext cx="2550200" cy="2301660"/>
            </a:xfrm>
            <a:prstGeom prst="rect">
              <a:avLst/>
            </a:prstGeom>
          </p:spPr>
        </p:pic>
        <p:sp>
          <p:nvSpPr>
            <p:cNvPr id="34" name="Text Box 6"/>
            <p:cNvSpPr txBox="1">
              <a:spLocks noChangeArrowheads="1"/>
            </p:cNvSpPr>
            <p:nvPr/>
          </p:nvSpPr>
          <p:spPr bwMode="auto">
            <a:xfrm>
              <a:off x="4627899" y="2571079"/>
              <a:ext cx="762001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i="1">
                  <a:solidFill>
                    <a:srgbClr val="F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088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7" name="AutoShape 31"/>
          <p:cNvSpPr>
            <a:spLocks noChangeArrowheads="1"/>
          </p:cNvSpPr>
          <p:nvPr/>
        </p:nvSpPr>
        <p:spPr bwMode="auto">
          <a:xfrm>
            <a:off x="3352800" y="457200"/>
            <a:ext cx="3810000" cy="1981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2400"/>
          </a:p>
          <a:p>
            <a:r>
              <a:rPr lang="en-US" altLang="en-US" sz="2400"/>
              <a:t>       Con gì nhỏ bé</a:t>
            </a:r>
          </a:p>
          <a:p>
            <a:r>
              <a:rPr lang="en-US" altLang="en-US" sz="2400"/>
              <a:t>      Mà hát khỏe ghê</a:t>
            </a:r>
          </a:p>
          <a:p>
            <a:r>
              <a:rPr lang="en-US" altLang="en-US" sz="2400"/>
              <a:t>      Suốt cả mùa hè</a:t>
            </a:r>
          </a:p>
          <a:p>
            <a:r>
              <a:rPr lang="en-US" altLang="en-US" sz="2400"/>
              <a:t>      Râm ran hợp xướng</a:t>
            </a:r>
          </a:p>
          <a:p>
            <a:r>
              <a:rPr lang="en-US" altLang="en-US" sz="2400"/>
              <a:t>      	  </a:t>
            </a:r>
            <a:r>
              <a:rPr lang="en-US" altLang="en-US" sz="2400" i="1">
                <a:solidFill>
                  <a:srgbClr val="FF0000"/>
                </a:solidFill>
              </a:rPr>
              <a:t>Là con gì?</a:t>
            </a:r>
            <a:endParaRPr lang="en-US" altLang="en-US" sz="2400">
              <a:solidFill>
                <a:srgbClr val="FF0000"/>
              </a:solidFill>
            </a:endParaRPr>
          </a:p>
          <a:p>
            <a:endParaRPr lang="en-US" altLang="en-US" sz="2400"/>
          </a:p>
        </p:txBody>
      </p:sp>
      <p:grpSp>
        <p:nvGrpSpPr>
          <p:cNvPr id="4114" name="Group 18"/>
          <p:cNvGrpSpPr>
            <a:grpSpLocks/>
          </p:cNvGrpSpPr>
          <p:nvPr/>
        </p:nvGrpSpPr>
        <p:grpSpPr bwMode="auto">
          <a:xfrm>
            <a:off x="2971800" y="2597150"/>
            <a:ext cx="4495800" cy="3956050"/>
            <a:chOff x="2736" y="624"/>
            <a:chExt cx="2880" cy="2995"/>
          </a:xfrm>
        </p:grpSpPr>
        <p:grpSp>
          <p:nvGrpSpPr>
            <p:cNvPr id="4111" name="Group 15"/>
            <p:cNvGrpSpPr>
              <a:grpSpLocks/>
            </p:cNvGrpSpPr>
            <p:nvPr/>
          </p:nvGrpSpPr>
          <p:grpSpPr bwMode="auto">
            <a:xfrm>
              <a:off x="2736" y="624"/>
              <a:ext cx="2880" cy="2544"/>
              <a:chOff x="2736" y="624"/>
              <a:chExt cx="2880" cy="2544"/>
            </a:xfrm>
          </p:grpSpPr>
          <p:pic>
            <p:nvPicPr>
              <p:cNvPr id="4109" name="Picture 13" descr="ve-sau-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672"/>
                <a:ext cx="2784" cy="24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10" name="Rectangle 14"/>
              <p:cNvSpPr>
                <a:spLocks noChangeArrowheads="1"/>
              </p:cNvSpPr>
              <p:nvPr/>
            </p:nvSpPr>
            <p:spPr bwMode="auto">
              <a:xfrm>
                <a:off x="2736" y="624"/>
                <a:ext cx="2880" cy="2544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solidFill>
                    <a:srgbClr val="008000"/>
                  </a:solidFill>
                </a:endParaRPr>
              </a:p>
            </p:txBody>
          </p:sp>
        </p:grpSp>
        <p:sp>
          <p:nvSpPr>
            <p:cNvPr id="4113" name="Text Box 17"/>
            <p:cNvSpPr txBox="1">
              <a:spLocks noChangeArrowheads="1"/>
            </p:cNvSpPr>
            <p:nvPr/>
          </p:nvSpPr>
          <p:spPr bwMode="auto">
            <a:xfrm>
              <a:off x="3744" y="3226"/>
              <a:ext cx="1104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/>
                <a:t>Ve sầu</a:t>
              </a:r>
              <a:r>
                <a:rPr lang="en-US" altLang="en-US" sz="2800">
                  <a:solidFill>
                    <a:srgbClr val="008000"/>
                  </a:solidFill>
                </a:rPr>
                <a:t> </a:t>
              </a:r>
            </a:p>
          </p:txBody>
        </p:sp>
      </p:grpSp>
      <p:sp>
        <p:nvSpPr>
          <p:cNvPr id="4122" name="AutoShape 26"/>
          <p:cNvSpPr>
            <a:spLocks noChangeArrowheads="1"/>
          </p:cNvSpPr>
          <p:nvPr/>
        </p:nvSpPr>
        <p:spPr bwMode="auto">
          <a:xfrm>
            <a:off x="685800" y="1066800"/>
            <a:ext cx="2209800" cy="457200"/>
          </a:xfrm>
          <a:prstGeom prst="rightArrowCallout">
            <a:avLst>
              <a:gd name="adj1" fmla="val 25000"/>
              <a:gd name="adj2" fmla="val 25000"/>
              <a:gd name="adj3" fmla="val 80556"/>
              <a:gd name="adj4" fmla="val 66667"/>
            </a:avLst>
          </a:prstGeom>
          <a:solidFill>
            <a:schemeClr val="bg1"/>
          </a:solidFill>
          <a:ln w="381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/>
              <a:t>CÂU </a:t>
            </a:r>
            <a:r>
              <a:rPr lang="en-US" altLang="en-US" sz="2400" smtClean="0"/>
              <a:t>1</a:t>
            </a:r>
            <a:endParaRPr lang="en-US" altLang="en-US" sz="2400"/>
          </a:p>
        </p:txBody>
      </p:sp>
      <p:sp>
        <p:nvSpPr>
          <p:cNvPr id="4123" name="AutoShape 27"/>
          <p:cNvSpPr>
            <a:spLocks noChangeArrowheads="1"/>
          </p:cNvSpPr>
          <p:nvPr/>
        </p:nvSpPr>
        <p:spPr bwMode="auto">
          <a:xfrm>
            <a:off x="609600" y="4419600"/>
            <a:ext cx="2057400" cy="457200"/>
          </a:xfrm>
          <a:prstGeom prst="rightArrowCallout">
            <a:avLst>
              <a:gd name="adj1" fmla="val 25000"/>
              <a:gd name="adj2" fmla="val 25000"/>
              <a:gd name="adj3" fmla="val 75000"/>
              <a:gd name="adj4" fmla="val 66667"/>
            </a:avLst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/>
              <a:t>ĐÁP ÁN </a:t>
            </a:r>
          </a:p>
        </p:txBody>
      </p:sp>
      <p:sp>
        <p:nvSpPr>
          <p:cNvPr id="4124" name="Line 28"/>
          <p:cNvSpPr>
            <a:spLocks noChangeShapeType="1"/>
          </p:cNvSpPr>
          <p:nvPr/>
        </p:nvSpPr>
        <p:spPr bwMode="auto">
          <a:xfrm>
            <a:off x="1295400" y="1676400"/>
            <a:ext cx="0" cy="274320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Action Button: Back or Previous 1">
            <a:hlinkClick r:id="rId3" action="ppaction://hlinksldjump" highlightClick="1"/>
          </p:cNvPr>
          <p:cNvSpPr/>
          <p:nvPr/>
        </p:nvSpPr>
        <p:spPr>
          <a:xfrm>
            <a:off x="304800" y="6034092"/>
            <a:ext cx="1143000" cy="519108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7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AutoShape 9"/>
          <p:cNvSpPr>
            <a:spLocks noChangeArrowheads="1"/>
          </p:cNvSpPr>
          <p:nvPr/>
        </p:nvSpPr>
        <p:spPr bwMode="auto">
          <a:xfrm>
            <a:off x="381000" y="990600"/>
            <a:ext cx="2209800" cy="457200"/>
          </a:xfrm>
          <a:prstGeom prst="rightArrowCallout">
            <a:avLst>
              <a:gd name="adj1" fmla="val 25000"/>
              <a:gd name="adj2" fmla="val 25000"/>
              <a:gd name="adj3" fmla="val 80556"/>
              <a:gd name="adj4" fmla="val 6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/>
              <a:t>CÂU </a:t>
            </a:r>
            <a:r>
              <a:rPr lang="en-US" altLang="en-US" sz="2400" smtClean="0"/>
              <a:t>2</a:t>
            </a:r>
            <a:endParaRPr lang="en-US" altLang="en-US" sz="2400"/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381000" y="4419600"/>
            <a:ext cx="2057400" cy="457200"/>
          </a:xfrm>
          <a:prstGeom prst="rightArrowCallout">
            <a:avLst>
              <a:gd name="adj1" fmla="val 25000"/>
              <a:gd name="adj2" fmla="val 25000"/>
              <a:gd name="adj3" fmla="val 75000"/>
              <a:gd name="adj4" fmla="val 6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/>
              <a:t>ĐÁP ÁN </a:t>
            </a:r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1066800" y="1600200"/>
            <a:ext cx="0" cy="2743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2" name="AutoShape 14"/>
          <p:cNvSpPr>
            <a:spLocks noChangeArrowheads="1"/>
          </p:cNvSpPr>
          <p:nvPr/>
        </p:nvSpPr>
        <p:spPr bwMode="auto">
          <a:xfrm>
            <a:off x="2667000" y="533400"/>
            <a:ext cx="5105400" cy="1295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altLang="en-US" sz="2400"/>
          </a:p>
          <a:p>
            <a:pPr algn="ctr"/>
            <a:r>
              <a:rPr lang="fr-FR" altLang="en-US" sz="2400"/>
              <a:t>Hoa gì vừa mới nêu tên</a:t>
            </a:r>
            <a:endParaRPr lang="en-US" altLang="en-US" sz="2400"/>
          </a:p>
          <a:p>
            <a:pPr algn="ctr"/>
            <a:r>
              <a:rPr lang="fr-FR" altLang="en-US" sz="2400"/>
              <a:t>Nhớ chú bộ đội ngày đêm diệt thù?</a:t>
            </a:r>
            <a:endParaRPr lang="en-US" altLang="en-US" sz="2400"/>
          </a:p>
          <a:p>
            <a:pPr algn="ctr"/>
            <a:r>
              <a:rPr lang="fr-FR" altLang="en-US" sz="2400" i="1">
                <a:solidFill>
                  <a:srgbClr val="FF00FF"/>
                </a:solidFill>
              </a:rPr>
              <a:t> </a:t>
            </a:r>
            <a:r>
              <a:rPr lang="fr-FR" altLang="en-US" sz="2400" i="1">
                <a:solidFill>
                  <a:srgbClr val="FF0000"/>
                </a:solidFill>
              </a:rPr>
              <a:t>Là hoa gì ? </a:t>
            </a:r>
            <a:r>
              <a:rPr lang="fr-FR" altLang="en-US" sz="2400">
                <a:solidFill>
                  <a:srgbClr val="FF0000"/>
                </a:solidFill>
              </a:rPr>
              <a:t> </a:t>
            </a:r>
            <a:endParaRPr lang="en-US" altLang="en-US" sz="2400">
              <a:solidFill>
                <a:srgbClr val="FF0000"/>
              </a:solidFill>
            </a:endParaRPr>
          </a:p>
          <a:p>
            <a:pPr algn="ctr"/>
            <a:endParaRPr lang="en-US" altLang="en-US" sz="2400" i="1">
              <a:solidFill>
                <a:srgbClr val="FF0000"/>
              </a:solidFill>
            </a:endParaRPr>
          </a:p>
        </p:txBody>
      </p:sp>
      <p:grpSp>
        <p:nvGrpSpPr>
          <p:cNvPr id="22545" name="Group 17"/>
          <p:cNvGrpSpPr>
            <a:grpSpLocks/>
          </p:cNvGrpSpPr>
          <p:nvPr/>
        </p:nvGrpSpPr>
        <p:grpSpPr bwMode="auto">
          <a:xfrm>
            <a:off x="2743200" y="1981200"/>
            <a:ext cx="4953000" cy="4276725"/>
            <a:chOff x="1728" y="1248"/>
            <a:chExt cx="3120" cy="2694"/>
          </a:xfrm>
        </p:grpSpPr>
        <p:pic>
          <p:nvPicPr>
            <p:cNvPr id="22536" name="Picture 8" descr="sen11111111111111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248"/>
              <a:ext cx="3120" cy="2319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43" name="Text Box 15"/>
            <p:cNvSpPr txBox="1">
              <a:spLocks noChangeArrowheads="1"/>
            </p:cNvSpPr>
            <p:nvPr/>
          </p:nvSpPr>
          <p:spPr bwMode="auto">
            <a:xfrm>
              <a:off x="2688" y="3648"/>
              <a:ext cx="1200" cy="29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/>
                <a:t> Hoa súng</a:t>
              </a:r>
            </a:p>
          </p:txBody>
        </p:sp>
      </p:grpSp>
      <p:sp>
        <p:nvSpPr>
          <p:cNvPr id="9" name="Action Button: Back or Previous 8">
            <a:hlinkClick r:id="rId3" action="ppaction://hlinksldjump" highlightClick="1"/>
          </p:cNvPr>
          <p:cNvSpPr/>
          <p:nvPr/>
        </p:nvSpPr>
        <p:spPr>
          <a:xfrm>
            <a:off x="304800" y="6034092"/>
            <a:ext cx="1143000" cy="519108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4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381000" y="990600"/>
            <a:ext cx="2209800" cy="457200"/>
          </a:xfrm>
          <a:prstGeom prst="rightArrowCallout">
            <a:avLst>
              <a:gd name="adj1" fmla="val 25000"/>
              <a:gd name="adj2" fmla="val 25000"/>
              <a:gd name="adj3" fmla="val 80556"/>
              <a:gd name="adj4" fmla="val 66667"/>
            </a:avLst>
          </a:prstGeom>
          <a:solidFill>
            <a:schemeClr val="bg1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/>
              <a:t>CÂU </a:t>
            </a:r>
            <a:r>
              <a:rPr lang="en-US" altLang="en-US" sz="2400" smtClean="0"/>
              <a:t>3</a:t>
            </a:r>
            <a:endParaRPr lang="en-US" altLang="en-US" sz="2400"/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>
            <a:off x="381000" y="4419600"/>
            <a:ext cx="2057400" cy="457200"/>
          </a:xfrm>
          <a:prstGeom prst="rightArrowCallout">
            <a:avLst>
              <a:gd name="adj1" fmla="val 25000"/>
              <a:gd name="adj2" fmla="val 25000"/>
              <a:gd name="adj3" fmla="val 75000"/>
              <a:gd name="adj4" fmla="val 66667"/>
            </a:avLst>
          </a:prstGeom>
          <a:solidFill>
            <a:schemeClr val="bg1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/>
              <a:t>ĐÁP ÁN </a:t>
            </a: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1066800" y="1600200"/>
            <a:ext cx="0" cy="27432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4" name="AutoShape 12"/>
          <p:cNvSpPr>
            <a:spLocks noChangeArrowheads="1"/>
          </p:cNvSpPr>
          <p:nvPr/>
        </p:nvSpPr>
        <p:spPr bwMode="auto">
          <a:xfrm>
            <a:off x="2667000" y="533400"/>
            <a:ext cx="5562600" cy="1295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en-US" sz="2400"/>
              <a:t>Quả gì mọc tít trên cao</a:t>
            </a:r>
            <a:endParaRPr lang="en-US" altLang="en-US" sz="2400"/>
          </a:p>
          <a:p>
            <a:pPr algn="ctr"/>
            <a:r>
              <a:rPr lang="fr-FR" altLang="en-US" sz="2400"/>
              <a:t>Mà sao đầy nước ngọt ngào bên trong</a:t>
            </a:r>
            <a:endParaRPr lang="en-US" altLang="en-US" sz="2400"/>
          </a:p>
          <a:p>
            <a:pPr algn="ctr"/>
            <a:r>
              <a:rPr lang="fr-FR" altLang="en-US" sz="2400" i="1">
                <a:solidFill>
                  <a:srgbClr val="FFFF00"/>
                </a:solidFill>
              </a:rPr>
              <a:t> </a:t>
            </a:r>
            <a:r>
              <a:rPr lang="fr-FR" altLang="en-US" sz="2400" i="1">
                <a:solidFill>
                  <a:srgbClr val="FF0000"/>
                </a:solidFill>
              </a:rPr>
              <a:t>Là quả gì</a:t>
            </a:r>
            <a:r>
              <a:rPr lang="fr-FR" altLang="en-US" sz="2400">
                <a:solidFill>
                  <a:srgbClr val="FF0000"/>
                </a:solidFill>
              </a:rPr>
              <a:t>?</a:t>
            </a:r>
            <a:r>
              <a:rPr lang="fr-FR" altLang="en-US" sz="2400" i="1">
                <a:solidFill>
                  <a:srgbClr val="FF0000"/>
                </a:solidFill>
              </a:rPr>
              <a:t> </a:t>
            </a:r>
            <a:endParaRPr lang="en-US" altLang="en-US" sz="2400" i="1">
              <a:solidFill>
                <a:srgbClr val="FF0000"/>
              </a:solidFill>
            </a:endParaRPr>
          </a:p>
        </p:txBody>
      </p:sp>
      <p:grpSp>
        <p:nvGrpSpPr>
          <p:cNvPr id="23566" name="Group 14"/>
          <p:cNvGrpSpPr>
            <a:grpSpLocks/>
          </p:cNvGrpSpPr>
          <p:nvPr/>
        </p:nvGrpSpPr>
        <p:grpSpPr bwMode="auto">
          <a:xfrm>
            <a:off x="2514600" y="1981200"/>
            <a:ext cx="4705350" cy="4352925"/>
            <a:chOff x="1488" y="1248"/>
            <a:chExt cx="2964" cy="2742"/>
          </a:xfrm>
        </p:grpSpPr>
        <p:pic>
          <p:nvPicPr>
            <p:cNvPr id="23558" name="Picture 6" descr="Dua-Nhao-Thom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1248"/>
              <a:ext cx="2052" cy="2742"/>
            </a:xfrm>
            <a:prstGeom prst="rect">
              <a:avLst/>
            </a:prstGeom>
            <a:noFill/>
            <a:ln w="57150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65" name="Text Box 13"/>
            <p:cNvSpPr txBox="1">
              <a:spLocks noChangeArrowheads="1"/>
            </p:cNvSpPr>
            <p:nvPr/>
          </p:nvSpPr>
          <p:spPr bwMode="auto">
            <a:xfrm>
              <a:off x="1488" y="2736"/>
              <a:ext cx="11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/>
                <a:t>Quả dừa</a:t>
              </a:r>
            </a:p>
          </p:txBody>
        </p:sp>
      </p:grpSp>
      <p:sp>
        <p:nvSpPr>
          <p:cNvPr id="9" name="Action Button: Back or Previous 8">
            <a:hlinkClick r:id="rId3" action="ppaction://hlinksldjump" highlightClick="1"/>
          </p:cNvPr>
          <p:cNvSpPr/>
          <p:nvPr/>
        </p:nvSpPr>
        <p:spPr>
          <a:xfrm>
            <a:off x="304800" y="6034092"/>
            <a:ext cx="1143000" cy="519108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3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609600" y="990600"/>
            <a:ext cx="2209800" cy="457200"/>
          </a:xfrm>
          <a:prstGeom prst="rightArrowCallout">
            <a:avLst>
              <a:gd name="adj1" fmla="val 25000"/>
              <a:gd name="adj2" fmla="val 25000"/>
              <a:gd name="adj3" fmla="val 80556"/>
              <a:gd name="adj4" fmla="val 66667"/>
            </a:avLst>
          </a:prstGeom>
          <a:solidFill>
            <a:schemeClr val="bg1"/>
          </a:solidFill>
          <a:ln w="381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/>
              <a:t>CÂU </a:t>
            </a:r>
            <a:r>
              <a:rPr lang="en-US" altLang="en-US" sz="2400" smtClean="0"/>
              <a:t>4</a:t>
            </a:r>
            <a:endParaRPr lang="en-US" altLang="en-US" sz="2400"/>
          </a:p>
        </p:txBody>
      </p:sp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609600" y="4419600"/>
            <a:ext cx="2057400" cy="457200"/>
          </a:xfrm>
          <a:prstGeom prst="rightArrowCallout">
            <a:avLst>
              <a:gd name="adj1" fmla="val 25000"/>
              <a:gd name="adj2" fmla="val 25000"/>
              <a:gd name="adj3" fmla="val 75000"/>
              <a:gd name="adj4" fmla="val 66667"/>
            </a:avLst>
          </a:prstGeom>
          <a:solidFill>
            <a:schemeClr val="bg1"/>
          </a:solidFill>
          <a:ln w="381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/>
              <a:t>ĐÁP ÁN </a:t>
            </a:r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1295400" y="1600200"/>
            <a:ext cx="0" cy="274320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0" name="AutoShape 8"/>
          <p:cNvSpPr>
            <a:spLocks noChangeArrowheads="1"/>
          </p:cNvSpPr>
          <p:nvPr/>
        </p:nvSpPr>
        <p:spPr bwMode="auto">
          <a:xfrm>
            <a:off x="3962400" y="381000"/>
            <a:ext cx="3810000" cy="2057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pt-BR" altLang="en-US" sz="2400"/>
              <a:t>    Mình tròn thân trắng</a:t>
            </a:r>
          </a:p>
          <a:p>
            <a:r>
              <a:rPr lang="pt-BR" altLang="en-US" sz="2400"/>
              <a:t>    Dáng hình thon thon</a:t>
            </a:r>
          </a:p>
          <a:p>
            <a:r>
              <a:rPr lang="pt-BR" altLang="en-US" sz="2400"/>
              <a:t>    Thân phận cỏn con</a:t>
            </a:r>
          </a:p>
          <a:p>
            <a:r>
              <a:rPr lang="pt-BR" altLang="en-US" sz="2400"/>
              <a:t>    Mòn dần theo chữ</a:t>
            </a:r>
          </a:p>
          <a:p>
            <a:r>
              <a:rPr lang="pt-BR" altLang="en-US" sz="2400">
                <a:solidFill>
                  <a:srgbClr val="FF0000"/>
                </a:solidFill>
              </a:rPr>
              <a:t>               </a:t>
            </a:r>
            <a:r>
              <a:rPr lang="pt-BR" altLang="en-US" sz="2400" i="1">
                <a:solidFill>
                  <a:srgbClr val="FF0000"/>
                </a:solidFill>
              </a:rPr>
              <a:t>Là gì?</a:t>
            </a:r>
            <a:endParaRPr lang="fr-FR" altLang="en-US" sz="2400" i="1">
              <a:solidFill>
                <a:srgbClr val="FF0000"/>
              </a:solidFill>
            </a:endParaRPr>
          </a:p>
        </p:txBody>
      </p:sp>
      <p:grpSp>
        <p:nvGrpSpPr>
          <p:cNvPr id="44046" name="Group 14"/>
          <p:cNvGrpSpPr>
            <a:grpSpLocks/>
          </p:cNvGrpSpPr>
          <p:nvPr/>
        </p:nvGrpSpPr>
        <p:grpSpPr bwMode="auto">
          <a:xfrm>
            <a:off x="2819400" y="2743200"/>
            <a:ext cx="5257800" cy="3352800"/>
            <a:chOff x="1776" y="1728"/>
            <a:chExt cx="3312" cy="2112"/>
          </a:xfrm>
        </p:grpSpPr>
        <p:pic>
          <p:nvPicPr>
            <p:cNvPr id="44042" name="Picture 10" descr="phantra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728"/>
              <a:ext cx="2112" cy="2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043" name="Text Box 11"/>
            <p:cNvSpPr txBox="1">
              <a:spLocks noChangeArrowheads="1"/>
            </p:cNvSpPr>
            <p:nvPr/>
          </p:nvSpPr>
          <p:spPr bwMode="auto">
            <a:xfrm>
              <a:off x="1776" y="2736"/>
              <a:ext cx="12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b="1"/>
                <a:t>Viên phấn</a:t>
              </a:r>
            </a:p>
          </p:txBody>
        </p:sp>
      </p:grpSp>
      <p:sp>
        <p:nvSpPr>
          <p:cNvPr id="9" name="Action Button: Back or Previous 8">
            <a:hlinkClick r:id="rId3" action="ppaction://hlinksldjump" highlightClick="1"/>
          </p:cNvPr>
          <p:cNvSpPr/>
          <p:nvPr/>
        </p:nvSpPr>
        <p:spPr>
          <a:xfrm>
            <a:off x="304800" y="6034092"/>
            <a:ext cx="1143000" cy="519108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AutoShape 5"/>
          <p:cNvSpPr>
            <a:spLocks noChangeArrowheads="1"/>
          </p:cNvSpPr>
          <p:nvPr/>
        </p:nvSpPr>
        <p:spPr bwMode="auto">
          <a:xfrm>
            <a:off x="609600" y="990600"/>
            <a:ext cx="2209800" cy="457200"/>
          </a:xfrm>
          <a:prstGeom prst="rightArrowCallout">
            <a:avLst>
              <a:gd name="adj1" fmla="val 25000"/>
              <a:gd name="adj2" fmla="val 25000"/>
              <a:gd name="adj3" fmla="val 80556"/>
              <a:gd name="adj4" fmla="val 66667"/>
            </a:avLst>
          </a:prstGeom>
          <a:noFill/>
          <a:ln w="38100">
            <a:solidFill>
              <a:srgbClr val="FF99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/>
              <a:t>CÂU 5</a:t>
            </a:r>
          </a:p>
        </p:txBody>
      </p:sp>
      <p:sp>
        <p:nvSpPr>
          <p:cNvPr id="48134" name="AutoShape 6"/>
          <p:cNvSpPr>
            <a:spLocks noChangeArrowheads="1"/>
          </p:cNvSpPr>
          <p:nvPr/>
        </p:nvSpPr>
        <p:spPr bwMode="auto">
          <a:xfrm>
            <a:off x="609600" y="4419600"/>
            <a:ext cx="2057400" cy="457200"/>
          </a:xfrm>
          <a:prstGeom prst="rightArrowCallout">
            <a:avLst>
              <a:gd name="adj1" fmla="val 25000"/>
              <a:gd name="adj2" fmla="val 25000"/>
              <a:gd name="adj3" fmla="val 75000"/>
              <a:gd name="adj4" fmla="val 66667"/>
            </a:avLst>
          </a:prstGeom>
          <a:noFill/>
          <a:ln w="38100">
            <a:solidFill>
              <a:srgbClr val="FF99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/>
              <a:t>ĐÁP ÁN </a:t>
            </a:r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>
            <a:off x="1295400" y="1600200"/>
            <a:ext cx="0" cy="2743200"/>
          </a:xfrm>
          <a:prstGeom prst="line">
            <a:avLst/>
          </a:prstGeom>
          <a:noFill/>
          <a:ln w="57150">
            <a:solidFill>
              <a:srgbClr val="FF99CC"/>
            </a:solidFill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8" name="AutoShape 10"/>
          <p:cNvSpPr>
            <a:spLocks noChangeArrowheads="1"/>
          </p:cNvSpPr>
          <p:nvPr/>
        </p:nvSpPr>
        <p:spPr bwMode="auto">
          <a:xfrm>
            <a:off x="3429000" y="381000"/>
            <a:ext cx="4038600" cy="2057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pt-BR" altLang="en-US" sz="2400"/>
              <a:t> Tất cả các môn học</a:t>
            </a:r>
          </a:p>
          <a:p>
            <a:r>
              <a:rPr lang="pt-BR" altLang="en-US" sz="2400"/>
              <a:t> Xếp hàng trong từng ô</a:t>
            </a:r>
          </a:p>
          <a:p>
            <a:r>
              <a:rPr lang="pt-BR" altLang="en-US" sz="2400"/>
              <a:t> Giúp cho bạn biết được</a:t>
            </a:r>
          </a:p>
          <a:p>
            <a:r>
              <a:rPr lang="pt-BR" altLang="en-US" sz="2400"/>
              <a:t> Sách vở cho mỗi giờ</a:t>
            </a:r>
          </a:p>
          <a:p>
            <a:r>
              <a:rPr lang="pt-BR" altLang="en-US" sz="2400"/>
              <a:t>            </a:t>
            </a:r>
            <a:r>
              <a:rPr lang="pt-BR" altLang="en-US" sz="2400" i="1">
                <a:solidFill>
                  <a:srgbClr val="FF0000"/>
                </a:solidFill>
              </a:rPr>
              <a:t>Là cái gì?</a:t>
            </a:r>
            <a:endParaRPr lang="fr-FR" altLang="en-US" sz="2400" i="1">
              <a:solidFill>
                <a:srgbClr val="FF0000"/>
              </a:solidFill>
            </a:endParaRPr>
          </a:p>
        </p:txBody>
      </p:sp>
      <p:pic>
        <p:nvPicPr>
          <p:cNvPr id="48140" name="Picture 12" descr="Thikhabi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" r="3789" b="23077"/>
          <a:stretch>
            <a:fillRect/>
          </a:stretch>
        </p:blipFill>
        <p:spPr bwMode="auto">
          <a:xfrm>
            <a:off x="2950029" y="2628900"/>
            <a:ext cx="5334000" cy="3581400"/>
          </a:xfrm>
          <a:prstGeom prst="rect">
            <a:avLst/>
          </a:prstGeom>
          <a:solidFill>
            <a:srgbClr val="FF99CC"/>
          </a:solidFill>
          <a:ln w="38100">
            <a:solidFill>
              <a:srgbClr val="FF99CC"/>
            </a:solidFill>
            <a:miter lim="800000"/>
            <a:headEnd/>
            <a:tailEnd/>
          </a:ln>
        </p:spPr>
      </p:pic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>
          <a:xfrm>
            <a:off x="304800" y="6034092"/>
            <a:ext cx="1143000" cy="519108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2362200" y="731516"/>
            <a:ext cx="39624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Từ</a:t>
            </a:r>
            <a:r>
              <a:rPr lang="en-US" altLang="en-US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và</a:t>
            </a:r>
            <a:r>
              <a:rPr lang="en-US" altLang="en-US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câu</a:t>
            </a:r>
            <a:endParaRPr lang="en-US" altLang="en-US" b="1" i="1" dirty="0">
              <a:solidFill>
                <a:srgbClr val="F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1290935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304800" y="2590800"/>
            <a:ext cx="5014913" cy="2895600"/>
            <a:chOff x="1152" y="1632"/>
            <a:chExt cx="3159" cy="1920"/>
          </a:xfrm>
        </p:grpSpPr>
        <p:pic>
          <p:nvPicPr>
            <p:cNvPr id="16" name="Picture 10" descr="tv2t1t0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270" b="58553"/>
            <a:stretch>
              <a:fillRect/>
            </a:stretch>
          </p:blipFill>
          <p:spPr bwMode="auto">
            <a:xfrm>
              <a:off x="1152" y="1632"/>
              <a:ext cx="3159" cy="1920"/>
            </a:xfrm>
            <a:prstGeom prst="rect">
              <a:avLst/>
            </a:prstGeom>
            <a:noFill/>
            <a:ln w="2857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1632" y="3094"/>
              <a:ext cx="288" cy="266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00FF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685800" y="1905000"/>
            <a:ext cx="838200" cy="4572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gray">
          <a:xfrm>
            <a:off x="1981200" y="5867400"/>
            <a:ext cx="1676400" cy="762000"/>
          </a:xfrm>
          <a:prstGeom prst="roundRect">
            <a:avLst>
              <a:gd name="adj" fmla="val 10889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 err="1">
                <a:solidFill>
                  <a:srgbClr val="000099"/>
                </a:solidFill>
                <a:latin typeface="Times New Roman" pitchFamily="18" charset="0"/>
              </a:rPr>
              <a:t>Trường</a:t>
            </a:r>
            <a:endParaRPr lang="en-US" altLang="en-US" sz="2800" b="1" i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514600"/>
            <a:ext cx="3200400" cy="2932611"/>
          </a:xfrm>
          <a:prstGeom prst="rect">
            <a:avLst/>
          </a:prstGeom>
        </p:spPr>
      </p:pic>
      <p:sp>
        <p:nvSpPr>
          <p:cNvPr id="21" name="Oval 35"/>
          <p:cNvSpPr>
            <a:spLocks noChangeArrowheads="1"/>
          </p:cNvSpPr>
          <p:nvPr/>
        </p:nvSpPr>
        <p:spPr bwMode="auto">
          <a:xfrm>
            <a:off x="6096000" y="4241165"/>
            <a:ext cx="457200" cy="422275"/>
          </a:xfrm>
          <a:prstGeom prst="ellipse">
            <a:avLst/>
          </a:prstGeom>
          <a:solidFill>
            <a:srgbClr val="00FFFF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2" name="AutoShape 37"/>
          <p:cNvSpPr>
            <a:spLocks noChangeArrowheads="1"/>
          </p:cNvSpPr>
          <p:nvPr/>
        </p:nvSpPr>
        <p:spPr bwMode="gray">
          <a:xfrm>
            <a:off x="6477000" y="5791200"/>
            <a:ext cx="1676400" cy="685800"/>
          </a:xfrm>
          <a:prstGeom prst="roundRect">
            <a:avLst>
              <a:gd name="adj" fmla="val 10889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 err="1">
                <a:solidFill>
                  <a:srgbClr val="000099"/>
                </a:solidFill>
                <a:latin typeface="Times New Roman" pitchFamily="18" charset="0"/>
              </a:rPr>
              <a:t>Hoa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itchFamily="18" charset="0"/>
              </a:rPr>
              <a:t>hồng</a:t>
            </a:r>
            <a:endParaRPr lang="en-US" altLang="en-US" sz="2800" b="1" i="1" dirty="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51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2" grpId="0"/>
      <p:bldP spid="18" grpId="0" animBg="1"/>
      <p:bldP spid="19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2"/>
          <p:cNvSpPr>
            <a:spLocks noChangeArrowheads="1"/>
          </p:cNvSpPr>
          <p:nvPr/>
        </p:nvSpPr>
        <p:spPr bwMode="auto">
          <a:xfrm>
            <a:off x="3505200" y="5700538"/>
            <a:ext cx="533400" cy="457200"/>
          </a:xfrm>
          <a:prstGeom prst="ellipse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n-US" sz="2000" b="1">
                <a:latin typeface=".VnTime" pitchFamily="34" charset="0"/>
              </a:rPr>
              <a:t>5</a:t>
            </a:r>
          </a:p>
        </p:txBody>
      </p:sp>
      <p:sp>
        <p:nvSpPr>
          <p:cNvPr id="7171" name="Oval 3"/>
          <p:cNvSpPr>
            <a:spLocks noChangeArrowheads="1"/>
          </p:cNvSpPr>
          <p:nvPr/>
        </p:nvSpPr>
        <p:spPr bwMode="auto">
          <a:xfrm>
            <a:off x="3505200" y="6310138"/>
            <a:ext cx="533400" cy="457200"/>
          </a:xfrm>
          <a:prstGeom prst="ellipse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n-US" sz="2000" b="1">
                <a:latin typeface=".VnTime" pitchFamily="34" charset="0"/>
              </a:rPr>
              <a:t>6</a:t>
            </a:r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6553200" y="5374034"/>
            <a:ext cx="533400" cy="457200"/>
          </a:xfrm>
          <a:prstGeom prst="ellipse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n-US" sz="2000" b="1">
                <a:latin typeface=".VnTime" pitchFamily="34" charset="0"/>
              </a:rPr>
              <a:t>7</a:t>
            </a:r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6553200" y="6025480"/>
            <a:ext cx="533400" cy="457200"/>
          </a:xfrm>
          <a:prstGeom prst="ellipse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n-US" sz="2000" b="1">
                <a:latin typeface=".VnTime" pitchFamily="34" charset="0"/>
              </a:rPr>
              <a:t>8</a:t>
            </a:r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3505200" y="5090938"/>
            <a:ext cx="533400" cy="457200"/>
          </a:xfrm>
          <a:prstGeom prst="ellipse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n-US" sz="2000" b="1">
                <a:latin typeface=".VnTime" pitchFamily="34" charset="0"/>
              </a:rPr>
              <a:t>4</a:t>
            </a:r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304800" y="6233938"/>
            <a:ext cx="533400" cy="457200"/>
          </a:xfrm>
          <a:prstGeom prst="ellipse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n-US" sz="2000" b="1">
                <a:latin typeface=".VnTime" pitchFamily="34" charset="0"/>
              </a:rPr>
              <a:t>3</a:t>
            </a:r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304800" y="5700538"/>
            <a:ext cx="533400" cy="457200"/>
          </a:xfrm>
          <a:prstGeom prst="ellipse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n-US" sz="2000" b="1" dirty="0">
                <a:latin typeface=".VnTime" pitchFamily="34" charset="0"/>
              </a:rPr>
              <a:t>2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894472" y="5133225"/>
            <a:ext cx="213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ường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970672" y="5666625"/>
            <a:ext cx="1981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970672" y="6283791"/>
            <a:ext cx="1981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4094872" y="5064591"/>
            <a:ext cx="1981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4038600" y="5674191"/>
            <a:ext cx="2438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4114800" y="6283791"/>
            <a:ext cx="2057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7239000" y="5297834"/>
            <a:ext cx="152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đạp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7239000" y="5943600"/>
            <a:ext cx="137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Múa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666" name="Rectangle 18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8229600" cy="2192338"/>
          </a:xfrm>
        </p:spPr>
        <p:txBody>
          <a:bodyPr/>
          <a:lstStyle/>
          <a:p>
            <a:pPr eaLnBrk="1" hangingPunct="1">
              <a:defRPr/>
            </a:pPr>
            <a:endParaRPr lang="en-US" sz="2400" smtClean="0"/>
          </a:p>
        </p:txBody>
      </p:sp>
      <p:pic>
        <p:nvPicPr>
          <p:cNvPr id="7187" name="Picture 19" descr="tv2t1t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624"/>
            <a:ext cx="8587680" cy="50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304800" y="5090938"/>
            <a:ext cx="533400" cy="457200"/>
          </a:xfrm>
          <a:prstGeom prst="ellipse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n-US" sz="2000" b="1" smtClean="0">
                <a:latin typeface=".VnTime" pitchFamily="34" charset="0"/>
              </a:rPr>
              <a:t>1</a:t>
            </a:r>
            <a:endParaRPr lang="en-US" sz="2000" b="1" dirty="0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757653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animBg="1"/>
      <p:bldP spid="7172" grpId="0" animBg="1"/>
      <p:bldP spid="7173" grpId="0" animBg="1"/>
      <p:bldP spid="7174" grpId="0" animBg="1"/>
      <p:bldP spid="7175" grpId="0" animBg="1"/>
      <p:bldP spid="7176" grpId="0" animBg="1"/>
      <p:bldP spid="7178" grpId="0"/>
      <p:bldP spid="7179" grpId="0"/>
      <p:bldP spid="7180" grpId="0"/>
      <p:bldP spid="7181" grpId="0"/>
      <p:bldP spid="7182" grpId="0"/>
      <p:bldP spid="7183" grpId="0"/>
      <p:bldP spid="7184" grpId="0"/>
      <p:bldP spid="7185" grpId="0"/>
      <p:bldP spid="71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AutoShape 16"/>
          <p:cNvSpPr>
            <a:spLocks noChangeArrowheads="1"/>
          </p:cNvSpPr>
          <p:nvPr/>
        </p:nvSpPr>
        <p:spPr bwMode="gray">
          <a:xfrm>
            <a:off x="304800" y="5334000"/>
            <a:ext cx="1676400" cy="685800"/>
          </a:xfrm>
          <a:prstGeom prst="roundRect">
            <a:avLst>
              <a:gd name="adj" fmla="val 10889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1-Trường</a:t>
            </a:r>
          </a:p>
        </p:txBody>
      </p:sp>
      <p:sp>
        <p:nvSpPr>
          <p:cNvPr id="3090" name="AutoShape 18"/>
          <p:cNvSpPr>
            <a:spLocks noChangeArrowheads="1"/>
          </p:cNvSpPr>
          <p:nvPr/>
        </p:nvSpPr>
        <p:spPr bwMode="gray">
          <a:xfrm>
            <a:off x="2209800" y="5257800"/>
            <a:ext cx="1981200" cy="685800"/>
          </a:xfrm>
          <a:prstGeom prst="roundRect">
            <a:avLst>
              <a:gd name="adj" fmla="val 10889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2-Học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sinh</a:t>
            </a:r>
            <a:endParaRPr lang="en-US" altLang="en-US" sz="24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101" name="AutoShape 29"/>
          <p:cNvSpPr>
            <a:spLocks noChangeArrowheads="1"/>
          </p:cNvSpPr>
          <p:nvPr/>
        </p:nvSpPr>
        <p:spPr bwMode="gray">
          <a:xfrm>
            <a:off x="4495800" y="5334000"/>
            <a:ext cx="1676400" cy="685800"/>
          </a:xfrm>
          <a:prstGeom prst="roundRect">
            <a:avLst>
              <a:gd name="adj" fmla="val 10889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FF0000"/>
                </a:solidFill>
                <a:latin typeface="Times New Roman" pitchFamily="18" charset="0"/>
              </a:rPr>
              <a:t> 3-Chạy</a:t>
            </a:r>
          </a:p>
        </p:txBody>
      </p:sp>
      <p:sp>
        <p:nvSpPr>
          <p:cNvPr id="3105" name="AutoShape 33"/>
          <p:cNvSpPr>
            <a:spLocks noChangeArrowheads="1"/>
          </p:cNvSpPr>
          <p:nvPr/>
        </p:nvSpPr>
        <p:spPr bwMode="gray">
          <a:xfrm>
            <a:off x="6477000" y="5334000"/>
            <a:ext cx="2362200" cy="685800"/>
          </a:xfrm>
          <a:prstGeom prst="roundRect">
            <a:avLst>
              <a:gd name="adj" fmla="val 10889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4-Cô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giáo</a:t>
            </a:r>
            <a:endParaRPr lang="en-US" altLang="en-US" sz="24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109" name="AutoShape 37"/>
          <p:cNvSpPr>
            <a:spLocks noChangeArrowheads="1"/>
          </p:cNvSpPr>
          <p:nvPr/>
        </p:nvSpPr>
        <p:spPr bwMode="gray">
          <a:xfrm>
            <a:off x="228600" y="6172200"/>
            <a:ext cx="1905000" cy="685800"/>
          </a:xfrm>
          <a:prstGeom prst="roundRect">
            <a:avLst>
              <a:gd name="adj" fmla="val 10889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5-Hoa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hồng</a:t>
            </a:r>
            <a:endParaRPr lang="en-US" altLang="en-US" sz="24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113" name="AutoShape 41"/>
          <p:cNvSpPr>
            <a:spLocks noChangeArrowheads="1"/>
          </p:cNvSpPr>
          <p:nvPr/>
        </p:nvSpPr>
        <p:spPr bwMode="gray">
          <a:xfrm>
            <a:off x="2590800" y="6172200"/>
            <a:ext cx="1676400" cy="685800"/>
          </a:xfrm>
          <a:prstGeom prst="roundRect">
            <a:avLst>
              <a:gd name="adj" fmla="val 10889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6-Nhà</a:t>
            </a:r>
          </a:p>
        </p:txBody>
      </p:sp>
      <p:sp>
        <p:nvSpPr>
          <p:cNvPr id="3117" name="AutoShape 45"/>
          <p:cNvSpPr>
            <a:spLocks noChangeArrowheads="1"/>
          </p:cNvSpPr>
          <p:nvPr/>
        </p:nvSpPr>
        <p:spPr bwMode="gray">
          <a:xfrm>
            <a:off x="4724400" y="6172200"/>
            <a:ext cx="1676400" cy="685800"/>
          </a:xfrm>
          <a:prstGeom prst="roundRect">
            <a:avLst>
              <a:gd name="adj" fmla="val 10889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FF0000"/>
                </a:solidFill>
                <a:latin typeface="Times New Roman" pitchFamily="18" charset="0"/>
              </a:rPr>
              <a:t>7-Xe đạp</a:t>
            </a:r>
          </a:p>
        </p:txBody>
      </p:sp>
      <p:sp>
        <p:nvSpPr>
          <p:cNvPr id="3121" name="AutoShape 49"/>
          <p:cNvSpPr>
            <a:spLocks noChangeArrowheads="1"/>
          </p:cNvSpPr>
          <p:nvPr/>
        </p:nvSpPr>
        <p:spPr bwMode="gray">
          <a:xfrm>
            <a:off x="6858000" y="6172200"/>
            <a:ext cx="1676400" cy="685800"/>
          </a:xfrm>
          <a:prstGeom prst="roundRect">
            <a:avLst>
              <a:gd name="adj" fmla="val 10889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FF0000"/>
                </a:solidFill>
                <a:latin typeface="Times New Roman" pitchFamily="18" charset="0"/>
              </a:rPr>
              <a:t>8-Múa</a:t>
            </a:r>
          </a:p>
        </p:txBody>
      </p:sp>
      <p:graphicFrame>
        <p:nvGraphicFramePr>
          <p:cNvPr id="4172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964953"/>
              </p:ext>
            </p:extLst>
          </p:nvPr>
        </p:nvGraphicFramePr>
        <p:xfrm>
          <a:off x="381000" y="457200"/>
          <a:ext cx="8458200" cy="449580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819400"/>
                <a:gridCol w="2819400"/>
                <a:gridCol w="2819400"/>
              </a:tblGrid>
              <a:tr h="5211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Từ</a:t>
                      </a:r>
                      <a:r>
                        <a:rPr kumimoji="0" lang="en-US" alt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alt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chỉ</a:t>
                      </a:r>
                      <a:r>
                        <a:rPr kumimoji="0" lang="en-US" alt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alt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người</a:t>
                      </a: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Từ chỉ vật</a:t>
                      </a: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Từ</a:t>
                      </a:r>
                      <a:r>
                        <a:rPr kumimoji="0" lang="en-US" alt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alt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hoạt</a:t>
                      </a:r>
                      <a:r>
                        <a:rPr kumimoji="0" lang="en-US" alt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alt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động</a:t>
                      </a: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</a:tr>
              <a:tr h="39746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370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5 L -0.175 -0.6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5555 L -0.64583 -0.4388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42" y="-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5 L 0.36666 -0.6055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5556 L 0.35416 -0.583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-2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5 L 0.1 -0.4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5556 L -0.11666 -0.305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5 L 0.24166 -0.605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5 L -0.04167 -0.5944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8" grpId="0" animBg="1"/>
      <p:bldP spid="3090" grpId="0" animBg="1"/>
      <p:bldP spid="3101" grpId="0" animBg="1"/>
      <p:bldP spid="3105" grpId="0" animBg="1"/>
      <p:bldP spid="3109" grpId="0" animBg="1"/>
      <p:bldP spid="3113" grpId="0" animBg="1"/>
      <p:bldP spid="3117" grpId="0" animBg="1"/>
      <p:bldP spid="31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3716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8272" y="2357735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14400" y="3048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4399" y="3810000"/>
            <a:ext cx="426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4400" y="457786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32608" y="30480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BC04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38055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BC04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68952" y="4586068"/>
            <a:ext cx="220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BC04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51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658105"/>
              </p:ext>
            </p:extLst>
          </p:nvPr>
        </p:nvGraphicFramePr>
        <p:xfrm>
          <a:off x="457200" y="2590800"/>
          <a:ext cx="8458200" cy="39624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412958"/>
                <a:gridCol w="5045242"/>
              </a:tblGrid>
              <a:tr h="1256901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en-US" sz="24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59694"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lang="en-US" sz="24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45805"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nết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/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13808" y="2629599"/>
            <a:ext cx="4901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Bút chì, bút mực, bút bi, bút màu, thước kẻ, phấn, tẩy, bảng con, giẻ lau, bộ chữ, cặp sách,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......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22016" y="4019836"/>
            <a:ext cx="4893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Đọc, viết, nghe, nói, đếm, tính toán, chạy, nhảy, múa, hát, vẽ, thể dục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,....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9272" y="5219108"/>
            <a:ext cx="5094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Chăm chỉ, cần cù, ngoan ngoãn, lễ phép, đoàn kết, trung thực, thẳng thắn, thông minh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,.....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9724" y="137746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5728" y="20574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220468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6200" y="15240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4014" y="2438400"/>
            <a:ext cx="3495585" cy="36366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45772" y="2590800"/>
            <a:ext cx="3617195" cy="342677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4094872" y="1970644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534464" y="1972992"/>
            <a:ext cx="914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69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6200" y="15240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313594"/>
            <a:ext cx="5715000" cy="324900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4094872" y="1970644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534464" y="1972992"/>
            <a:ext cx="914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52600" y="57150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</a:t>
            </a:r>
            <a:r>
              <a:rPr lang="en-US" sz="2400" b="1" dirty="0" smtClean="0">
                <a:solidFill>
                  <a:srgbClr val="BC04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69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6200" y="15240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094872" y="1970644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534464" y="1972992"/>
            <a:ext cx="914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2286000"/>
            <a:ext cx="6781800" cy="373157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69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</TotalTime>
  <Words>557</Words>
  <Application>Microsoft Office PowerPoint</Application>
  <PresentationFormat>On-screen Show (4:3)</PresentationFormat>
  <Paragraphs>109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nghe thính, đoán tài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SKY</cp:lastModifiedBy>
  <cp:revision>67</cp:revision>
  <dcterms:created xsi:type="dcterms:W3CDTF">2016-11-17T12:17:30Z</dcterms:created>
  <dcterms:modified xsi:type="dcterms:W3CDTF">2019-09-12T03:48:52Z</dcterms:modified>
</cp:coreProperties>
</file>